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B9E182-0C6F-4A4C-AF92-99B881FAE710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B9E182-0C6F-4A4C-AF92-99B881FAE710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B9E182-0C6F-4A4C-AF92-99B881FAE710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ua/npa/shodo-metodichnih-rekomendacij-do-onovlenogo-bazovogo-komponenta-doshkilnoyi-osviti" TargetMode="External"/><Relationship Id="rId2" Type="http://schemas.openxmlformats.org/officeDocument/2006/relationships/hyperlink" Target="https://ips.ligazakon.net/document/ji06469g?an&amp;ed&amp;dtm&amp;l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tsiurupynsk-rmk.edukit.kherson.ua/Files/downloads/%D0%9B%D0%B8%D1%81%D1%82%20%D0%BF%D1%80%D0%BE%20%D0%BD%D0%B0%D1%86%D1%96%D0%BE%D0%BD%D0%B0%D0%BB%D1%8C%D0%BD%D0%BE-%D0%BF%D0%B0%D1%82%D1%80%D1%96%D0%BE%D1%82%D0%B8%D1%87%D0%BD%D0%B5%20%D0%B2%D0%B8%D1%85%D0%BE%D0%B2%D0%B0%D0%BD%D0%BD%D1%8F%20%D0%B2%20%D0%94%D0%9D%D0%97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etis\Downloads\Ekr_ZPRPP_kurs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2505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412776"/>
            <a:ext cx="6192688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spc="-100" dirty="0" err="1">
                <a:solidFill>
                  <a:srgbClr val="00B0F0"/>
                </a:solidFill>
                <a:latin typeface="Arial Black" pitchFamily="34" charset="0"/>
              </a:rPr>
              <a:t>Фаховий</a:t>
            </a:r>
            <a:r>
              <a:rPr lang="ru-RU" sz="2000" spc="-100" dirty="0">
                <a:solidFill>
                  <a:srgbClr val="00B0F0"/>
                </a:solidFill>
                <a:latin typeface="Arial Black" pitchFamily="34" charset="0"/>
              </a:rPr>
              <a:t> модуль для </a:t>
            </a:r>
            <a:r>
              <a:rPr lang="ru-RU" sz="2000" spc="-100" dirty="0" err="1">
                <a:solidFill>
                  <a:srgbClr val="00B0F0"/>
                </a:solidFill>
                <a:latin typeface="Arial Black" pitchFamily="34" charset="0"/>
              </a:rPr>
              <a:t>професійної</a:t>
            </a:r>
            <a:r>
              <a:rPr lang="ru-RU" sz="2000" spc="-100" dirty="0"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lang="ru-RU" sz="2000" spc="-100" dirty="0" err="1">
                <a:solidFill>
                  <a:srgbClr val="00B0F0"/>
                </a:solidFill>
                <a:latin typeface="Arial Black" pitchFamily="34" charset="0"/>
              </a:rPr>
              <a:t>спільноти</a:t>
            </a:r>
            <a:r>
              <a:rPr lang="ru-RU" sz="2000" spc="-100" dirty="0"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lang="ru-RU" sz="2000" spc="-100" dirty="0" err="1">
                <a:solidFill>
                  <a:srgbClr val="00B0F0"/>
                </a:solidFill>
                <a:latin typeface="Arial Black" pitchFamily="34" charset="0"/>
              </a:rPr>
              <a:t>вихователів-методистів</a:t>
            </a:r>
            <a:endParaRPr lang="ru-RU" sz="2000" spc="-100" dirty="0">
              <a:solidFill>
                <a:srgbClr val="00B0F0"/>
              </a:solidFill>
              <a:latin typeface="Arial Black" pitchFamily="34" charset="0"/>
            </a:endParaRPr>
          </a:p>
          <a:p>
            <a:pPr algn="ctr"/>
            <a:r>
              <a:rPr lang="ru-RU" sz="2000" spc="-100" dirty="0">
                <a:solidFill>
                  <a:srgbClr val="00B0F0"/>
                </a:solidFill>
                <a:latin typeface="Arial Black" pitchFamily="34" charset="0"/>
              </a:rPr>
              <a:t>ЗДО ВМТГ</a:t>
            </a:r>
            <a:br>
              <a:rPr lang="ru-RU" sz="2000" spc="-1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2000" spc="-100" dirty="0">
                <a:solidFill>
                  <a:srgbClr val="00B0F0"/>
                </a:solidFill>
                <a:latin typeface="Arial Black" pitchFamily="34" charset="0"/>
              </a:rPr>
              <a:t>в рамках </a:t>
            </a:r>
            <a:r>
              <a:rPr lang="ru-RU" sz="2000" spc="-100" dirty="0" err="1">
                <a:solidFill>
                  <a:srgbClr val="00B0F0"/>
                </a:solidFill>
                <a:latin typeface="Arial Black" pitchFamily="34" charset="0"/>
              </a:rPr>
              <a:t>освітнього</a:t>
            </a:r>
            <a:r>
              <a:rPr lang="ru-RU" sz="2000" spc="-100" dirty="0">
                <a:solidFill>
                  <a:srgbClr val="00B0F0"/>
                </a:solidFill>
                <a:latin typeface="Arial Black" pitchFamily="34" charset="0"/>
              </a:rPr>
              <a:t> табору </a:t>
            </a:r>
          </a:p>
          <a:p>
            <a:pPr algn="ctr"/>
            <a:r>
              <a:rPr lang="uk-UA" sz="2000" spc="-100" dirty="0">
                <a:solidFill>
                  <a:srgbClr val="00B0F0"/>
                </a:solidFill>
                <a:latin typeface="Arial Black" pitchFamily="34" charset="0"/>
              </a:rPr>
              <a:t>(</a:t>
            </a:r>
            <a:r>
              <a:rPr lang="en-US" sz="2000" spc="-100" dirty="0" err="1">
                <a:solidFill>
                  <a:srgbClr val="00B0F0"/>
                </a:solidFill>
                <a:latin typeface="Arial Black" pitchFamily="34" charset="0"/>
              </a:rPr>
              <a:t>VinBOOTEduCamp</a:t>
            </a:r>
            <a:r>
              <a:rPr lang="en-US" sz="2000" spc="-100" dirty="0">
                <a:solidFill>
                  <a:srgbClr val="00B0F0"/>
                </a:solidFill>
                <a:latin typeface="Arial Black" pitchFamily="34" charset="0"/>
              </a:rPr>
              <a:t> - </a:t>
            </a:r>
            <a:r>
              <a:rPr lang="ru-RU" sz="2000" spc="-100" dirty="0">
                <a:solidFill>
                  <a:srgbClr val="00B0F0"/>
                </a:solidFill>
                <a:latin typeface="Arial Black" pitchFamily="34" charset="0"/>
              </a:rPr>
              <a:t>2023)</a:t>
            </a:r>
            <a:r>
              <a:rPr lang="uk-UA" sz="2000" b="1" dirty="0">
                <a:solidFill>
                  <a:srgbClr val="00B0F0"/>
                </a:solidFill>
              </a:rPr>
              <a:t> </a:t>
            </a:r>
          </a:p>
          <a:p>
            <a:pPr algn="ctr"/>
            <a:endParaRPr lang="uk-UA" sz="2000" b="1" dirty="0">
              <a:solidFill>
                <a:srgbClr val="00B0F0"/>
              </a:solidFill>
            </a:endParaRPr>
          </a:p>
          <a:p>
            <a:pPr algn="ctr"/>
            <a:r>
              <a:rPr lang="uk-UA" sz="2000" b="1" dirty="0">
                <a:solidFill>
                  <a:srgbClr val="0070C0"/>
                </a:solidFill>
              </a:rPr>
              <a:t>«Соціально-громадянська компетентність дошкільника: сучасний освітній вектор»</a:t>
            </a:r>
            <a:endParaRPr lang="ru-RU" sz="2000" b="1" spc="-1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4008" y="404664"/>
            <a:ext cx="368402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uk-UA" sz="2400" b="1" spc="-100" dirty="0">
                <a:solidFill>
                  <a:srgbClr val="00B0F0"/>
                </a:solidFill>
                <a:latin typeface="Arial Black" pitchFamily="34" charset="0"/>
              </a:rPr>
              <a:t>05 вересня 2023 року</a:t>
            </a:r>
          </a:p>
          <a:p>
            <a:pPr algn="ctr"/>
            <a:endParaRPr lang="ru-RU" sz="2400" b="1" spc="-100" dirty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user\Desktop\Новая папка\изображение_viber_2023-06-21_09-07-21-2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4219794"/>
            <a:ext cx="1440160" cy="18376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11560" y="6093296"/>
            <a:ext cx="7058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i="1" dirty="0">
                <a:solidFill>
                  <a:srgbClr val="0070C0"/>
                </a:solidFill>
              </a:rPr>
              <a:t>Спікер – консультант КУ «ЦПРПП ВМР» Лариса Бондарчук</a:t>
            </a:r>
            <a:endParaRPr lang="ru-RU" sz="1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03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CBEE44-78D8-0F11-1D3A-ECEB6F5C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228600"/>
            <a:ext cx="7360496" cy="758952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Форми</a:t>
            </a:r>
            <a:r>
              <a:rPr lang="uk-UA" sz="3200" b="1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:</a:t>
            </a:r>
            <a:endParaRPr lang="uk-UA" sz="4800" dirty="0">
              <a:latin typeface="Monotype Corsiva" panose="03010101010201010101" pitchFamily="66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7FBF1C6E-8BD1-7B22-8CCB-3BB31238F1E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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Гра. Завдяки імітації та можливості перевтілення можуть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проєктуватися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ситуації, у яких розкриваються норми і моделі поведінки, особливості відносин між дітьми і дорослими. 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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"/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Заняття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Початкові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уявлення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соціум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життя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ньому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закладаються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заняттях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комплексних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інтегрованих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тематичних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з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ігрових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прийомів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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"/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Колективні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справи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спільна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пошукова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діяльність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Участь у таких формах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сприяє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набуттю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дітьми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індивідуального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досвіду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спільної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життєдіяльності;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уміння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співпрацювати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відстоювати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власну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позицію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домовлятися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узгоджувати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особисті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потреби з потребами інших;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здатності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брати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участь у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розробленні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правил/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повсякденних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практик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співжиття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досвіду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демократії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є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необхідним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соціальних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контактів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майбутньому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взаємодії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суспільстві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тощо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 descr="C:\Users\metis\Downloads\Ekr_ZPRPP_kursy (1).png">
            <a:extLst>
              <a:ext uri="{FF2B5EF4-FFF2-40B4-BE49-F238E27FC236}">
                <a16:creationId xmlns:a16="http://schemas.microsoft.com/office/drawing/2014/main" xmlns="" id="{D3982BAD-B8B5-A225-D04D-C8FBFC275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2505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404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437ECC-27C3-E07A-A05C-914DEFDF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28600"/>
            <a:ext cx="7648528" cy="758952"/>
          </a:xfrm>
        </p:spPr>
        <p:txBody>
          <a:bodyPr>
            <a:normAutofit/>
          </a:bodyPr>
          <a:lstStyle/>
          <a:p>
            <a:r>
              <a:rPr lang="ru-RU" sz="3200" b="1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</a:t>
            </a:r>
            <a:endParaRPr lang="uk-UA" sz="4800" dirty="0">
              <a:latin typeface="Monotype Corsiva" panose="03010101010201010101" pitchFamily="66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2DE1FDE9-ECED-9520-FA43-1C97591A3F2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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Наочні</a:t>
            </a:r>
          </a:p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"/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Словесні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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Практичні</a:t>
            </a:r>
          </a:p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"/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Проблемні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"/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Дослідницькі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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Інтерактивні</a:t>
            </a:r>
            <a:endParaRPr lang="uk-UA" dirty="0"/>
          </a:p>
        </p:txBody>
      </p:sp>
      <p:pic>
        <p:nvPicPr>
          <p:cNvPr id="4" name="Picture 3" descr="C:\Users\metis\Downloads\Ekr_ZPRPP_kursy (1).png">
            <a:extLst>
              <a:ext uri="{FF2B5EF4-FFF2-40B4-BE49-F238E27FC236}">
                <a16:creationId xmlns:a16="http://schemas.microsoft.com/office/drawing/2014/main" xmlns="" id="{99C892FE-46F1-AC6B-2FC7-A06E76147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2505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045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64DF02-0625-0409-8A16-D783989EB334}"/>
              </a:ext>
            </a:extLst>
          </p:cNvPr>
          <p:cNvSpPr txBox="1"/>
          <p:nvPr/>
        </p:nvSpPr>
        <p:spPr>
          <a:xfrm>
            <a:off x="4553712" y="188640"/>
            <a:ext cx="45248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Хрестоматія з національно-патріотичного виховання «Моя країна </a:t>
            </a:r>
            <a:r>
              <a:rPr lang="uk-UA" dirty="0">
                <a:latin typeface="Monotype Corsiva" panose="03010101010201010101" pitchFamily="66" charset="0"/>
                <a:ea typeface="Times New Roman" panose="02020603050405020304" pitchFamily="18" charset="0"/>
              </a:rPr>
              <a:t>-</a:t>
            </a:r>
            <a:r>
              <a:rPr lang="uk-UA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Україна» </a:t>
            </a:r>
          </a:p>
          <a:p>
            <a:pPr algn="ctr"/>
            <a:r>
              <a:rPr lang="uk-UA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(автори -</a:t>
            </a:r>
            <a:r>
              <a:rPr lang="uk-UA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 Наталя Гавриш, Ольга </a:t>
            </a:r>
            <a:r>
              <a:rPr lang="uk-UA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Косенчук</a:t>
            </a: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uk-UA" dirty="0">
              <a:latin typeface="Monotype Corsiva" panose="03010101010201010101" pitchFamily="66" charset="0"/>
            </a:endParaRPr>
          </a:p>
        </p:txBody>
      </p:sp>
      <p:pic>
        <p:nvPicPr>
          <p:cNvPr id="6" name="Picture 3" descr="C:\Users\metis\Downloads\Ekr_ZPRPP_kursy (1).png">
            <a:extLst>
              <a:ext uri="{FF2B5EF4-FFF2-40B4-BE49-F238E27FC236}">
                <a16:creationId xmlns:a16="http://schemas.microsoft.com/office/drawing/2014/main" xmlns="" id="{36022034-2F5E-3241-F54F-07A9BE99C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2505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C62ECAD-CC72-1E88-4366-B3E93F4DA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186" y="1628800"/>
            <a:ext cx="3041798" cy="44684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1CDD3ED-84BF-4D43-55C2-6832AF3B2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822" y="1628800"/>
            <a:ext cx="3077986" cy="446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71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B6AA91-E207-6746-9D6A-564DB29CA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228600"/>
            <a:ext cx="5704312" cy="758952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проект «Дітям про Україну»</a:t>
            </a:r>
            <a:endParaRPr lang="uk-UA" sz="4000" dirty="0">
              <a:latin typeface="Monotype Corsiva" panose="03010101010201010101" pitchFamily="66" charset="0"/>
            </a:endParaRPr>
          </a:p>
        </p:txBody>
      </p:sp>
      <p:pic>
        <p:nvPicPr>
          <p:cNvPr id="4" name="Picture 3" descr="C:\Users\metis\Downloads\Ekr_ZPRPP_kursy (1).png">
            <a:extLst>
              <a:ext uri="{FF2B5EF4-FFF2-40B4-BE49-F238E27FC236}">
                <a16:creationId xmlns:a16="http://schemas.microsoft.com/office/drawing/2014/main" xmlns="" id="{427CA2D0-A523-B1E0-F935-505764ED5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2505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77D2E97-1ABD-ED8D-4F25-395FD37860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17" y="1783579"/>
            <a:ext cx="8083965" cy="43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49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305342"/>
            <a:ext cx="842493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Використані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1.Базовий компонент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/ наук.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.: Т.О.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Піроженко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член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кореспондент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НАПН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проф., д-р псих. наук, 2021;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2.Лист МОН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21.08.2023 № 1/12490-23 «Про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2023/2024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навчальному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3.Заходи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Концепції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національно-патріотичного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2025 року,  наказ МОН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06.06.2022 №527.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7056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etis\Downloads\Ekr_ZPRPP_kursy (1).png">
            <a:extLst>
              <a:ext uri="{FF2B5EF4-FFF2-40B4-BE49-F238E27FC236}">
                <a16:creationId xmlns:a16="http://schemas.microsoft.com/office/drawing/2014/main" xmlns="" id="{B8752662-90E1-F33E-E6AA-9150093F7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2505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91FE242-A5C1-13CB-5DCA-6CDC211D2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7181"/>
            <a:ext cx="9252520" cy="723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70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A1771C-AA12-1BEB-0746-E1A6C3CFF057}"/>
              </a:ext>
            </a:extLst>
          </p:cNvPr>
          <p:cNvSpPr txBox="1"/>
          <p:nvPr/>
        </p:nvSpPr>
        <p:spPr>
          <a:xfrm>
            <a:off x="1835696" y="1700808"/>
            <a:ext cx="595840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лист МОН №1/12490-23 </a:t>
            </a:r>
            <a:r>
              <a:rPr lang="ru-RU" sz="3200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32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21.08.2023 у «</a:t>
            </a:r>
            <a:r>
              <a:rPr lang="ru-RU" sz="3200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Методичні</a:t>
            </a:r>
            <a:r>
              <a:rPr lang="ru-RU" sz="3200" spc="-3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</a:t>
            </a:r>
            <a:r>
              <a:rPr lang="ru-RU" sz="32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щодо</a:t>
            </a:r>
            <a:r>
              <a:rPr lang="ru-RU" sz="32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організації</a:t>
            </a:r>
            <a:r>
              <a:rPr lang="ru-RU" sz="32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освітнього</a:t>
            </a:r>
            <a:r>
              <a:rPr lang="ru-RU" sz="32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процесу</a:t>
            </a:r>
            <a:r>
              <a:rPr lang="ru-RU" sz="32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у 2023/2024 н. р.</a:t>
            </a:r>
            <a:r>
              <a:rPr lang="ru-RU" sz="3200" spc="-325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 закладах </a:t>
            </a:r>
            <a:r>
              <a:rPr lang="ru-RU" sz="3200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дошкільної</a:t>
            </a:r>
            <a:r>
              <a:rPr lang="ru-RU" sz="32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освіти» </a:t>
            </a:r>
            <a:endParaRPr lang="uk-UA" sz="3200" dirty="0">
              <a:latin typeface="Monotype Corsiva" panose="03010101010201010101" pitchFamily="66" charset="0"/>
            </a:endParaRPr>
          </a:p>
        </p:txBody>
      </p:sp>
      <p:pic>
        <p:nvPicPr>
          <p:cNvPr id="6" name="Picture 3" descr="C:\Users\metis\Downloads\Ekr_ZPRPP_kursy (1).png">
            <a:extLst>
              <a:ext uri="{FF2B5EF4-FFF2-40B4-BE49-F238E27FC236}">
                <a16:creationId xmlns:a16="http://schemas.microsoft.com/office/drawing/2014/main" xmlns="" id="{49B6EAE3-C9DC-43B4-3001-260E95F45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2505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8C7CC30-95EA-0EC6-A2B0-6CD2E7440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3626760"/>
            <a:ext cx="6924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4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7225CFAE-2F9D-E7E9-D989-A0E54FFD829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uk-UA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lang="uk-UA" sz="2400" kern="0" spc="-3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України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«Про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основні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засади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державної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політики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у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сфері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утвердження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української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національної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та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громадянської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ідентичності»</a:t>
            </a:r>
            <a:endParaRPr lang="uk-UA" sz="2400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«Концепція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національно-патріотичного</a:t>
            </a:r>
            <a:r>
              <a:rPr lang="uk-UA" sz="2400" kern="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uk-UA" sz="2400" kern="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kern="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uk-UA" sz="2400" kern="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освіти»</a:t>
            </a:r>
          </a:p>
          <a:p>
            <a:pPr algn="just"/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«Методичн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рекомендації до</a:t>
            </a:r>
            <a:r>
              <a:rPr lang="uk-UA" sz="2400" kern="0" spc="3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оновленого</a:t>
            </a:r>
            <a:r>
              <a:rPr lang="uk-UA" sz="2400" kern="0" spc="3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Базового</a:t>
            </a:r>
            <a:r>
              <a:rPr lang="uk-UA" sz="2400" kern="0" spc="3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компонента</a:t>
            </a:r>
            <a:r>
              <a:rPr lang="uk-UA" sz="2400" kern="0" spc="3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дошкільної</a:t>
            </a:r>
            <a:r>
              <a:rPr lang="uk-UA" sz="2400" kern="0" spc="3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освіти»</a:t>
            </a:r>
            <a:endParaRPr lang="uk-UA" sz="2400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</a:t>
            </a:r>
            <a:r>
              <a:rPr lang="uk-UA" sz="2400" kern="0" spc="-3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25.07.2016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1/9-396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Про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організацію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національно-патріотичного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виховання</a:t>
            </a:r>
            <a:r>
              <a:rPr lang="uk-UA" sz="2400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у дошкільних</a:t>
            </a:r>
            <a:r>
              <a:rPr lang="uk-UA" sz="2400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навчальних</a:t>
            </a:r>
            <a:r>
              <a:rPr lang="uk-UA" sz="2400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закладах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D1D5A7-7EE2-8C8F-E2F6-18FF8E2F4F3A}"/>
              </a:ext>
            </a:extLst>
          </p:cNvPr>
          <p:cNvSpPr txBox="1"/>
          <p:nvPr/>
        </p:nvSpPr>
        <p:spPr>
          <a:xfrm>
            <a:off x="3995936" y="251559"/>
            <a:ext cx="50405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Зміст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освітньої</a:t>
            </a:r>
            <a:r>
              <a:rPr lang="ru-RU" sz="3200" spc="5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sz="3200" spc="5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3200" spc="5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поточному</a:t>
            </a:r>
            <a:r>
              <a:rPr lang="ru-RU" sz="3200" spc="5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навчальному</a:t>
            </a:r>
            <a:r>
              <a:rPr lang="ru-RU" sz="3200" spc="5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році</a:t>
            </a:r>
            <a:endParaRPr lang="uk-UA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" name="Picture 3" descr="C:\Users\metis\Downloads\Ekr_ZPRPP_kursy (1).png">
            <a:extLst>
              <a:ext uri="{FF2B5EF4-FFF2-40B4-BE49-F238E27FC236}">
                <a16:creationId xmlns:a16="http://schemas.microsoft.com/office/drawing/2014/main" xmlns="" id="{59472F60-E3D9-722B-CB1B-4C7ACDA2E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2505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839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A7AB3E-ED5A-4E28-3689-8CB480BC2817}"/>
              </a:ext>
            </a:extLst>
          </p:cNvPr>
          <p:cNvSpPr txBox="1"/>
          <p:nvPr/>
        </p:nvSpPr>
        <p:spPr>
          <a:xfrm>
            <a:off x="2915816" y="85569"/>
            <a:ext cx="74168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Патріотичний</a:t>
            </a:r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 кейс </a:t>
            </a:r>
          </a:p>
          <a:p>
            <a:pPr algn="ctr"/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дошкілля України</a:t>
            </a:r>
            <a:endParaRPr lang="uk-UA" sz="3600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F40761A-F9E2-2239-C275-B4ED0E1BE9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2723" y="1556792"/>
            <a:ext cx="4745961" cy="4793285"/>
          </a:xfrm>
          <a:prstGeom prst="rect">
            <a:avLst/>
          </a:prstGeom>
        </p:spPr>
      </p:pic>
      <p:pic>
        <p:nvPicPr>
          <p:cNvPr id="8" name="Picture 3" descr="C:\Users\metis\Downloads\Ekr_ZPRPP_kursy (1).png">
            <a:extLst>
              <a:ext uri="{FF2B5EF4-FFF2-40B4-BE49-F238E27FC236}">
                <a16:creationId xmlns:a16="http://schemas.microsoft.com/office/drawing/2014/main" xmlns="" id="{ADD3649B-DC7B-CDF9-7C63-8A664A555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2505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659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xmlns="" id="{73E50378-19A5-962F-139B-E3B4E02F495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947" y="1273175"/>
            <a:ext cx="8001493" cy="510815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E247198-B1AE-5273-0CAF-ECF35A77DC7D}"/>
              </a:ext>
            </a:extLst>
          </p:cNvPr>
          <p:cNvSpPr txBox="1"/>
          <p:nvPr/>
        </p:nvSpPr>
        <p:spPr>
          <a:xfrm>
            <a:off x="5076056" y="158787"/>
            <a:ext cx="37296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Виховання</a:t>
            </a:r>
            <a:r>
              <a:rPr lang="ru-RU" sz="2400" spc="5" dirty="0">
                <a:solidFill>
                  <a:schemeClr val="accent6">
                    <a:lumMod val="75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любові</a:t>
            </a:r>
            <a:r>
              <a:rPr lang="ru-RU" sz="2400" spc="5" dirty="0">
                <a:solidFill>
                  <a:schemeClr val="accent6">
                    <a:lumMod val="75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та</a:t>
            </a:r>
            <a:r>
              <a:rPr lang="ru-RU" sz="2400" spc="5" dirty="0">
                <a:solidFill>
                  <a:schemeClr val="accent6">
                    <a:lumMod val="75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шанобливого</a:t>
            </a:r>
            <a:r>
              <a:rPr lang="ru-RU" sz="2400" spc="5" dirty="0">
                <a:solidFill>
                  <a:schemeClr val="accent6">
                    <a:lumMod val="75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ставлення</a:t>
            </a:r>
            <a:r>
              <a:rPr lang="ru-RU" sz="2400" spc="5" dirty="0">
                <a:solidFill>
                  <a:schemeClr val="accent6">
                    <a:lumMod val="75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до</a:t>
            </a:r>
            <a:r>
              <a:rPr lang="ru-RU" sz="2400" spc="5" dirty="0">
                <a:solidFill>
                  <a:schemeClr val="accent6">
                    <a:lumMod val="75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природи</a:t>
            </a:r>
            <a:r>
              <a:rPr lang="ru-RU" sz="2400" spc="5" dirty="0">
                <a:solidFill>
                  <a:schemeClr val="accent6">
                    <a:lumMod val="75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рідного</a:t>
            </a:r>
            <a:r>
              <a:rPr lang="ru-RU" sz="2400" spc="5" dirty="0">
                <a:solidFill>
                  <a:schemeClr val="accent6">
                    <a:lumMod val="75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краю</a:t>
            </a:r>
            <a:endParaRPr lang="uk-UA" sz="2400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Picture 3" descr="C:\Users\metis\Downloads\Ekr_ZPRPP_kursy (1).png">
            <a:extLst>
              <a:ext uri="{FF2B5EF4-FFF2-40B4-BE49-F238E27FC236}">
                <a16:creationId xmlns:a16="http://schemas.microsoft.com/office/drawing/2014/main" xmlns="" id="{37B6AEE1-23E8-470B-3DA7-0E068DF69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2505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871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C7373F8-3BA1-80E3-EACD-F1EE8A99D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2594332"/>
            <a:ext cx="2505135" cy="35727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27CB090-923C-61DE-4E51-8CEC0E48EE70}"/>
              </a:ext>
            </a:extLst>
          </p:cNvPr>
          <p:cNvSpPr txBox="1"/>
          <p:nvPr/>
        </p:nvSpPr>
        <p:spPr>
          <a:xfrm>
            <a:off x="4355976" y="466564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Музичне</a:t>
            </a:r>
            <a:r>
              <a:rPr lang="ru-RU" sz="3200" spc="5" dirty="0">
                <a:solidFill>
                  <a:schemeClr val="accent6">
                    <a:lumMod val="75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виховання</a:t>
            </a:r>
            <a:endParaRPr lang="uk-UA" sz="3200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Picture 3" descr="C:\Users\metis\Downloads\Ekr_ZPRPP_kursy (1).png">
            <a:extLst>
              <a:ext uri="{FF2B5EF4-FFF2-40B4-BE49-F238E27FC236}">
                <a16:creationId xmlns:a16="http://schemas.microsoft.com/office/drawing/2014/main" xmlns="" id="{ADF4AECE-391A-C061-CEA9-7C9A85316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2505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656418F-77CA-8573-4C0B-02DB1E0F35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296" y="434651"/>
            <a:ext cx="2584432" cy="22022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601EA6E-7231-BC65-2D26-07D4DADEAE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83368">
            <a:off x="3447043" y="2540184"/>
            <a:ext cx="2551452" cy="31517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A67F3BB-F3AD-77BF-6557-B9A39CD83C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198" y="2594331"/>
            <a:ext cx="2529362" cy="357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28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C28D961-734A-8529-23EB-29F78EA62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560" y="-27384"/>
            <a:ext cx="9993179" cy="66693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E06846-0129-E377-605B-08FCCE0387BF}"/>
              </a:ext>
            </a:extLst>
          </p:cNvPr>
          <p:cNvSpPr txBox="1"/>
          <p:nvPr/>
        </p:nvSpPr>
        <p:spPr>
          <a:xfrm>
            <a:off x="6135849" y="26640"/>
            <a:ext cx="338437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chemeClr val="bg1">
                    <a:lumMod val="95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У Базовому компоненті дошкільної освіти (Державному стандарті дошкільної освіти), затвердженому наказом Міністерства освіти і науки України № 33 від 21.01.2021, новою ключовою для дошкільної освіти компетентністю дитини визначено </a:t>
            </a:r>
            <a:r>
              <a:rPr lang="uk-UA" sz="2000" b="1" dirty="0">
                <a:solidFill>
                  <a:schemeClr val="bg1">
                    <a:lumMod val="95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соціально-громадянську</a:t>
            </a:r>
            <a:endParaRPr lang="uk-UA" sz="2000" b="1" dirty="0">
              <a:solidFill>
                <a:schemeClr val="bg1">
                  <a:lumMod val="9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17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6D3DA8-13F8-4E96-816A-28405EAB1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80" y="228600"/>
            <a:ext cx="6142456" cy="786405"/>
          </a:xfrm>
        </p:spPr>
        <p:txBody>
          <a:bodyPr/>
          <a:lstStyle/>
          <a:p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Педагог </a:t>
            </a:r>
            <a:r>
              <a:rPr lang="ru-RU" sz="36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має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: </a:t>
            </a:r>
            <a:endParaRPr lang="uk-UA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9E26A8-4E69-D523-1517-AB09500F8ED9}"/>
              </a:ext>
            </a:extLst>
          </p:cNvPr>
          <p:cNvSpPr txBox="1"/>
          <p:nvPr/>
        </p:nvSpPr>
        <p:spPr>
          <a:xfrm>
            <a:off x="0" y="1319068"/>
            <a:ext cx="8913312" cy="5519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750"/>
              </a:spcAft>
              <a:buSzPts val="1200"/>
              <a:buFont typeface="Times New Roman" panose="02020603050405020304" pitchFamily="18" charset="0"/>
              <a:buChar char="-"/>
            </a:pP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</a:t>
            </a:r>
            <a:r>
              <a:rPr lang="uk-UA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ати, поважати і захищати права дітей; 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750"/>
              </a:spcAft>
              <a:buSzPts val="1200"/>
              <a:buFont typeface="Times New Roman" panose="02020603050405020304" pitchFamily="18" charset="0"/>
              <a:buChar char="-"/>
            </a:pPr>
            <a:r>
              <a:rPr lang="uk-UA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проявляти повагу до людської гідності, різноманітності, показувати приклад спілкування на основі взаємної поваги; 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750"/>
              </a:spcAft>
              <a:buSzPts val="1200"/>
              <a:buFont typeface="Times New Roman" panose="02020603050405020304" pitchFamily="18" charset="0"/>
              <a:buChar char="-"/>
            </a:pPr>
            <a:r>
              <a:rPr lang="uk-UA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організовувати розвивальний простір для ознайомлення дітей із правами та обов’язками людини в демократичному суспільстві; 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750"/>
              </a:spcAft>
              <a:buSzPts val="1200"/>
              <a:buFont typeface="Times New Roman" panose="02020603050405020304" pitchFamily="18" charset="0"/>
              <a:buChar char="-"/>
            </a:pPr>
            <a:r>
              <a:rPr lang="uk-UA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створювати умови для набуття дітьми соціального досвіду; 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750"/>
              </a:spcAft>
              <a:buSzPts val="1200"/>
              <a:buFont typeface="Times New Roman" panose="02020603050405020304" pitchFamily="18" charset="0"/>
              <a:buChar char="-"/>
            </a:pPr>
            <a:r>
              <a:rPr lang="uk-UA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підтримувати ініціативи дітей щодо участі в різних видах діяльності; </a:t>
            </a:r>
          </a:p>
          <a:p>
            <a:pPr marL="342900" lvl="0" indent="-342900" algn="just">
              <a:spcAft>
                <a:spcPts val="750"/>
              </a:spcAft>
              <a:buSzPts val="1200"/>
              <a:buFont typeface="Times New Roman" panose="02020603050405020304" pitchFamily="18" charset="0"/>
              <a:buChar char="-"/>
            </a:pPr>
            <a:r>
              <a:rPr lang="uk-UA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надавати можливість прийняття рішення щодо власної участі в розв’язанні питань життя групи; </a:t>
            </a: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750"/>
              </a:spcAft>
              <a:buSzPts val="1200"/>
              <a:buFont typeface="Times New Roman" panose="02020603050405020304" pitchFamily="18" charset="0"/>
              <a:buChar char="-"/>
            </a:pPr>
            <a:r>
              <a:rPr lang="uk-UA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забезпечувати усвідомлення дітьми своєї індивідуальності, унікальності та цінності для колективу; 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750"/>
              </a:spcAft>
              <a:buSzPts val="1200"/>
              <a:buFont typeface="Times New Roman" panose="02020603050405020304" pitchFamily="18" charset="0"/>
              <a:buChar char="-"/>
            </a:pPr>
            <a:r>
              <a:rPr lang="uk-UA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підтримувати дітей, коли вони ініціюють взаємодію, висловлюють свої думки, демонструють товариські стосунки; </a:t>
            </a: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750"/>
              </a:spcAft>
              <a:buSzPts val="1200"/>
              <a:buFont typeface="Times New Roman" panose="02020603050405020304" pitchFamily="18" charset="0"/>
              <a:buChar char="-"/>
            </a:pPr>
            <a:r>
              <a:rPr lang="uk-UA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говорити про норми взаємодії між людьми та пропонувати дітям розробляти такі норми і правила разом; 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750"/>
              </a:spcAft>
              <a:buSzPts val="1200"/>
              <a:buFont typeface="Times New Roman" panose="02020603050405020304" pitchFamily="18" charset="0"/>
              <a:buChar char="-"/>
            </a:pPr>
            <a:r>
              <a:rPr lang="uk-UA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допомагати вихованцям установлювати власні межі, поважати межі інших, знаходити шляхи розв’язання конфліктних ситуацій; 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750"/>
              </a:spcAft>
              <a:buSzPts val="1200"/>
              <a:buFont typeface="Times New Roman" panose="02020603050405020304" pitchFamily="18" charset="0"/>
              <a:buChar char="-"/>
            </a:pPr>
            <a:r>
              <a:rPr lang="uk-UA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запобігати проявам </a:t>
            </a:r>
            <a:r>
              <a:rPr lang="uk-UA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булінгу</a:t>
            </a:r>
            <a:r>
              <a:rPr lang="uk-UA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зупиняти їх; </a:t>
            </a: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750"/>
              </a:spcAft>
              <a:buSzPts val="1200"/>
              <a:buFont typeface="Times New Roman" panose="02020603050405020304" pitchFamily="18" charset="0"/>
              <a:buChar char="-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прияти формуванню лідерських якостей; 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750"/>
              </a:spcAft>
              <a:buSzPts val="1200"/>
              <a:buFont typeface="Times New Roman" panose="02020603050405020304" pitchFamily="18" charset="0"/>
              <a:buChar char="-"/>
            </a:pPr>
            <a:r>
              <a:rPr lang="uk-UA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взаємодіяти з батьками; </a:t>
            </a:r>
            <a:endParaRPr lang="uk-UA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750"/>
              </a:spcAft>
              <a:buSzPts val="1200"/>
              <a:buFont typeface="Times New Roman" panose="02020603050405020304" pitchFamily="18" charset="0"/>
              <a:buChar char="-"/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стимулювати батьків до спільного прийняття рішень, що стосуються роботи дошкільного закладу, групи, наприклад, спільної організації заходів, у яких беруть участь діти, тощо. 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metis\Downloads\Ekr_ZPRPP_kursy (1).png">
            <a:extLst>
              <a:ext uri="{FF2B5EF4-FFF2-40B4-BE49-F238E27FC236}">
                <a16:creationId xmlns:a16="http://schemas.microsoft.com/office/drawing/2014/main" xmlns="" id="{3FFA5AA0-702E-77B6-B934-52BE6E9EF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2505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580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66241D-B9F3-8B72-ED80-1C97358DE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704" y="228600"/>
            <a:ext cx="4080448" cy="758952"/>
          </a:xfrm>
        </p:spPr>
        <p:txBody>
          <a:bodyPr>
            <a:noAutofit/>
          </a:bodyPr>
          <a:lstStyle/>
          <a:p>
            <a:r>
              <a:rPr lang="uk-UA" sz="2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Демократичний устрій освітнього простору </a:t>
            </a:r>
            <a:endParaRPr lang="uk-UA" sz="4000" dirty="0">
              <a:latin typeface="Monotype Corsiva" panose="03010101010201010101" pitchFamily="66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03A605D2-3937-FF5A-A630-333627F93AF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0" indent="-342900" algn="just">
              <a:lnSpc>
                <a:spcPct val="200000"/>
              </a:lnSpc>
              <a:spcAft>
                <a:spcPts val="750"/>
              </a:spcAft>
              <a:buFont typeface="Wingdings" panose="05000000000000000000" pitchFamily="2" charset="2"/>
              <a:buChar char="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участь усіх учасників освітнього процесу у створенні норм, правил, рутин спільного життя; 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750"/>
              </a:spcAft>
              <a:buFont typeface="Wingdings" panose="05000000000000000000" pitchFamily="2" charset="2"/>
              <a:buChar char="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відкритість прийнятих рішень; 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750"/>
              </a:spcAft>
              <a:buFont typeface="Wingdings" panose="05000000000000000000" pitchFamily="2" charset="2"/>
              <a:buChar char="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наявність різноманітних колективних творчих справ і проектів, які створюють умови для самовираження, самореалізації, прояву індивідуальності кожної дитини. 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" name="Picture 3" descr="C:\Users\metis\Downloads\Ekr_ZPRPP_kursy (1).png">
            <a:extLst>
              <a:ext uri="{FF2B5EF4-FFF2-40B4-BE49-F238E27FC236}">
                <a16:creationId xmlns:a16="http://schemas.microsoft.com/office/drawing/2014/main" xmlns="" id="{E04CE05F-2132-828E-5D45-9038B37EC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2505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598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283</TotalTime>
  <Words>603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Педагог має: </vt:lpstr>
      <vt:lpstr>Демократичний устрій освітнього простору </vt:lpstr>
      <vt:lpstr>Форми:</vt:lpstr>
      <vt:lpstr>Методи</vt:lpstr>
      <vt:lpstr>Презентация PowerPoint</vt:lpstr>
      <vt:lpstr>проект «Дітям про Україну»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Тарас Мельник</dc:creator>
  <cp:lastModifiedBy>Пользователь</cp:lastModifiedBy>
  <cp:revision>35</cp:revision>
  <dcterms:created xsi:type="dcterms:W3CDTF">2023-08-16T06:58:03Z</dcterms:created>
  <dcterms:modified xsi:type="dcterms:W3CDTF">2023-10-21T13:28:26Z</dcterms:modified>
</cp:coreProperties>
</file>